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9846a4ac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9846a4ac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c11f6a3c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c11f6a3c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c11f6a3c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c11f6a3c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c11f6a3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c11f6a3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c11f6a3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c11f6a3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c11f6a3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c11f6a3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c11f6a3c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c11f6a3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c11f6a3c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c11f6a3c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c11f6a3c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c11f6a3c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c11f6a3c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c11f6a3c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9846a4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9846a4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c11f6a3c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c11f6a3c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9846a4a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9846a4a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9846a4a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9846a4a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9846a4a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9846a4a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9846a4a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9846a4a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9846a4a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9846a4a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9846a4a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9846a4ac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c11f6a3c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c11f6a3c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Agile Samurai - Capitulos 6, 7 y 8</a:t>
            </a:r>
            <a:endParaRPr/>
          </a:p>
        </p:txBody>
      </p:sp>
      <p:sp>
        <p:nvSpPr>
          <p:cNvPr id="129" name="Google Shape;129;p13"/>
          <p:cNvSpPr txBox="1"/>
          <p:nvPr>
            <p:ph idx="1" type="subTitle"/>
          </p:nvPr>
        </p:nvSpPr>
        <p:spPr>
          <a:xfrm>
            <a:off x="1858700" y="3413152"/>
            <a:ext cx="5361300" cy="14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Marcos Carrillo</a:t>
            </a:r>
            <a:endParaRPr/>
          </a:p>
          <a:p>
            <a:pPr indent="0" lvl="0" marL="0" rtl="0" algn="ctr">
              <a:spcBef>
                <a:spcPts val="0"/>
              </a:spcBef>
              <a:spcAft>
                <a:spcPts val="0"/>
              </a:spcAft>
              <a:buNone/>
            </a:pPr>
            <a:r>
              <a:rPr lang="en"/>
              <a:t>Juan Pablo Herrera</a:t>
            </a:r>
            <a:endParaRPr/>
          </a:p>
          <a:p>
            <a:pPr indent="0" lvl="0" marL="0" rtl="0" algn="ctr">
              <a:spcBef>
                <a:spcPts val="0"/>
              </a:spcBef>
              <a:spcAft>
                <a:spcPts val="0"/>
              </a:spcAft>
              <a:buNone/>
            </a:pPr>
            <a:r>
              <a:rPr lang="en"/>
              <a:t>Sebastián Beltrán</a:t>
            </a:r>
            <a:endParaRPr/>
          </a:p>
          <a:p>
            <a:pPr indent="0" lvl="0" marL="0" rtl="0" algn="ctr">
              <a:spcBef>
                <a:spcPts val="0"/>
              </a:spcBef>
              <a:spcAft>
                <a:spcPts val="0"/>
              </a:spcAft>
              <a:buNone/>
            </a:pPr>
            <a:r>
              <a:rPr lang="en"/>
              <a:t>Carlos Aguirre</a:t>
            </a:r>
            <a:endParaRPr/>
          </a:p>
          <a:p>
            <a:pPr indent="0" lvl="0" marL="0" rtl="0" algn="ctr">
              <a:spcBef>
                <a:spcPts val="0"/>
              </a:spcBef>
              <a:spcAft>
                <a:spcPts val="0"/>
              </a:spcAft>
              <a:buNone/>
            </a:pPr>
            <a:r>
              <a:rPr lang="en"/>
              <a:t>Fredy Alberto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Capítulo</a:t>
            </a:r>
            <a:r>
              <a:rPr lang="en"/>
              <a:t> 8:Planificación ágil</a:t>
            </a:r>
            <a:endParaRPr/>
          </a:p>
          <a:p>
            <a:pPr indent="0" lvl="0" marL="0" rtl="0" algn="l">
              <a:spcBef>
                <a:spcPts val="0"/>
              </a:spcBef>
              <a:spcAft>
                <a:spcPts val="0"/>
              </a:spcAft>
              <a:buNone/>
            </a:pPr>
            <a:r>
              <a:rPr lang="en"/>
              <a:t>“Lidiar con la realidad”</a:t>
            </a:r>
            <a:endParaRPr/>
          </a:p>
        </p:txBody>
      </p:sp>
      <p:pic>
        <p:nvPicPr>
          <p:cNvPr id="194" name="Google Shape;194;p22"/>
          <p:cNvPicPr preferRelativeResize="0"/>
          <p:nvPr/>
        </p:nvPicPr>
        <p:blipFill>
          <a:blip r:embed="rId3">
            <a:alphaModFix/>
          </a:blip>
          <a:stretch>
            <a:fillRect/>
          </a:stretch>
        </p:blipFill>
        <p:spPr>
          <a:xfrm>
            <a:off x="203625" y="2247375"/>
            <a:ext cx="4274651" cy="2688399"/>
          </a:xfrm>
          <a:prstGeom prst="rect">
            <a:avLst/>
          </a:prstGeom>
          <a:noFill/>
          <a:ln>
            <a:noFill/>
          </a:ln>
        </p:spPr>
      </p:pic>
      <p:sp>
        <p:nvSpPr>
          <p:cNvPr id="195" name="Google Shape;195;p22"/>
          <p:cNvSpPr txBox="1"/>
          <p:nvPr>
            <p:ph idx="1" type="body"/>
          </p:nvPr>
        </p:nvSpPr>
        <p:spPr>
          <a:xfrm>
            <a:off x="4883250" y="2247375"/>
            <a:ext cx="3441600" cy="22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 con los proyectos estáticos</a:t>
            </a:r>
            <a:endParaRPr/>
          </a:p>
          <a:p>
            <a:pPr indent="0" lvl="0" marL="0" rtl="0" algn="l">
              <a:spcBef>
                <a:spcPts val="1600"/>
              </a:spcBef>
              <a:spcAft>
                <a:spcPts val="0"/>
              </a:spcAft>
              <a:buNone/>
            </a:pPr>
            <a:r>
              <a:rPr lang="en"/>
              <a:t>*La pérdida del interés y cambio de planes</a:t>
            </a:r>
            <a:endParaRPr/>
          </a:p>
          <a:p>
            <a:pPr indent="0" lvl="0" marL="0" rtl="0" algn="l">
              <a:spcBef>
                <a:spcPts val="1600"/>
              </a:spcBef>
              <a:spcAft>
                <a:spcPts val="0"/>
              </a:spcAft>
              <a:buNone/>
            </a:pPr>
            <a:r>
              <a:rPr lang="en"/>
              <a:t>*La diferencia entre pensar y realizar</a:t>
            </a:r>
            <a:endParaRPr/>
          </a:p>
          <a:p>
            <a:pPr indent="0" lvl="0" marL="0" rtl="0" algn="l">
              <a:spcBef>
                <a:spcPts val="1600"/>
              </a:spcBef>
              <a:spcAft>
                <a:spcPts val="1600"/>
              </a:spcAft>
              <a:buNone/>
            </a:pPr>
            <a:r>
              <a:rPr lang="en"/>
              <a:t>*Un gran inicio pero un </a:t>
            </a:r>
            <a:r>
              <a:rPr lang="en"/>
              <a:t>trágico</a:t>
            </a:r>
            <a:r>
              <a:rPr lang="en"/>
              <a:t> desenlace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5428550" y="1262425"/>
            <a:ext cx="3032700" cy="32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proyecto es una bomba de tiempo el cual se debe saber controlar</a:t>
            </a:r>
            <a:endParaRPr/>
          </a:p>
          <a:p>
            <a:pPr indent="0" lvl="0" marL="0" rtl="0" algn="l">
              <a:spcBef>
                <a:spcPts val="1600"/>
              </a:spcBef>
              <a:spcAft>
                <a:spcPts val="0"/>
              </a:spcAft>
              <a:buNone/>
            </a:pPr>
            <a:r>
              <a:rPr lang="en"/>
              <a:t>*la necesidad de  un desarrollo inmediato por parte de las empresas</a:t>
            </a:r>
            <a:endParaRPr/>
          </a:p>
          <a:p>
            <a:pPr indent="0" lvl="0" marL="0" rtl="0" algn="l">
              <a:spcBef>
                <a:spcPts val="1600"/>
              </a:spcBef>
              <a:spcAft>
                <a:spcPts val="0"/>
              </a:spcAft>
              <a:buNone/>
            </a:pPr>
            <a:r>
              <a:rPr lang="en"/>
              <a:t>*afán por cumplir</a:t>
            </a:r>
            <a:endParaRPr/>
          </a:p>
          <a:p>
            <a:pPr indent="0" lvl="0" marL="0" rtl="0" algn="l">
              <a:spcBef>
                <a:spcPts val="1600"/>
              </a:spcBef>
              <a:spcAft>
                <a:spcPts val="0"/>
              </a:spcAft>
              <a:buNone/>
            </a:pPr>
            <a:r>
              <a:rPr lang="en"/>
              <a:t>*Es muy visible, abierto y honesto</a:t>
            </a:r>
            <a:endParaRPr/>
          </a:p>
          <a:p>
            <a:pPr indent="0" lvl="0" marL="0" rtl="0" algn="l">
              <a:spcBef>
                <a:spcPts val="1600"/>
              </a:spcBef>
              <a:spcAft>
                <a:spcPts val="0"/>
              </a:spcAft>
              <a:buNone/>
            </a:pPr>
            <a:r>
              <a:rPr lang="en"/>
              <a:t>*</a:t>
            </a:r>
            <a:r>
              <a:rPr lang="en"/>
              <a:t>la planificación ágil</a:t>
            </a:r>
            <a:endParaRPr/>
          </a:p>
          <a:p>
            <a:pPr indent="0" lvl="0" marL="0" rtl="0" algn="l">
              <a:spcBef>
                <a:spcPts val="1600"/>
              </a:spcBef>
              <a:spcAft>
                <a:spcPts val="0"/>
              </a:spcAft>
              <a:buNone/>
            </a:pPr>
            <a:r>
              <a:rPr lang="en"/>
              <a:t>*Permítanos hacer promesas que podemos cumplir</a:t>
            </a:r>
            <a:endParaRPr/>
          </a:p>
          <a:p>
            <a:pPr indent="0" lvl="0" marL="0" rtl="0" algn="l">
              <a:spcBef>
                <a:spcPts val="1600"/>
              </a:spcBef>
              <a:spcAft>
                <a:spcPts val="1600"/>
              </a:spcAft>
              <a:buNone/>
            </a:pPr>
            <a:r>
              <a:t/>
            </a:r>
            <a:endParaRPr/>
          </a:p>
        </p:txBody>
      </p:sp>
      <p:pic>
        <p:nvPicPr>
          <p:cNvPr id="201" name="Google Shape;201;p23"/>
          <p:cNvPicPr preferRelativeResize="0"/>
          <p:nvPr/>
        </p:nvPicPr>
        <p:blipFill>
          <a:blip r:embed="rId3">
            <a:alphaModFix/>
          </a:blip>
          <a:stretch>
            <a:fillRect/>
          </a:stretch>
        </p:blipFill>
        <p:spPr>
          <a:xfrm>
            <a:off x="453400" y="1091962"/>
            <a:ext cx="4690075" cy="295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4"/>
          <p:cNvPicPr preferRelativeResize="0"/>
          <p:nvPr/>
        </p:nvPicPr>
        <p:blipFill>
          <a:blip r:embed="rId3">
            <a:alphaModFix/>
          </a:blip>
          <a:stretch>
            <a:fillRect/>
          </a:stretch>
        </p:blipFill>
        <p:spPr>
          <a:xfrm>
            <a:off x="410850" y="977825"/>
            <a:ext cx="4876800" cy="3105150"/>
          </a:xfrm>
          <a:prstGeom prst="rect">
            <a:avLst/>
          </a:prstGeom>
          <a:noFill/>
          <a:ln>
            <a:noFill/>
          </a:ln>
        </p:spPr>
      </p:pic>
      <p:sp>
        <p:nvSpPr>
          <p:cNvPr id="207" name="Google Shape;207;p24"/>
          <p:cNvSpPr txBox="1"/>
          <p:nvPr>
            <p:ph idx="1" type="body"/>
          </p:nvPr>
        </p:nvSpPr>
        <p:spPr>
          <a:xfrm>
            <a:off x="5131125" y="698150"/>
            <a:ext cx="3582000" cy="3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b="1" lang="en"/>
              <a:t>areas pendientes</a:t>
            </a:r>
            <a:r>
              <a:rPr lang="en"/>
              <a:t> en un proyecto ágil se llama lista de historias maestras. las funciones que a nuestros clientes les gustaría ver en sus sofware. La velocidad a la que convertimos las historias de usuario en software funcional se denomina la </a:t>
            </a:r>
            <a:r>
              <a:rPr b="1" lang="en"/>
              <a:t>velocidad del equipo</a:t>
            </a:r>
            <a:endParaRPr b="1"/>
          </a:p>
          <a:p>
            <a:pPr indent="0" lvl="0" marL="0" rtl="0" algn="l">
              <a:spcBef>
                <a:spcPts val="1600"/>
              </a:spcBef>
              <a:spcAft>
                <a:spcPts val="0"/>
              </a:spcAft>
              <a:buNone/>
            </a:pPr>
            <a:r>
              <a:rPr b="1" lang="en"/>
              <a:t># iteraciones = esfuerzo total / velocidad estimada del equipo</a:t>
            </a:r>
            <a:endParaRPr b="1"/>
          </a:p>
          <a:p>
            <a:pPr indent="0" lvl="0" marL="0" rtl="0" algn="l">
              <a:spcBef>
                <a:spcPts val="1600"/>
              </a:spcBef>
              <a:spcAft>
                <a:spcPts val="0"/>
              </a:spcAft>
              <a:buNone/>
            </a:pPr>
            <a:r>
              <a:rPr lang="en"/>
              <a:t>el comienzo del proyecto, y hasta que construyamos algo de valor y medir cuánto tiempo lleva, no sabremos cuán realistas son nuestras fechas</a:t>
            </a:r>
            <a:endParaRPr/>
          </a:p>
          <a:p>
            <a:pPr indent="0" lvl="0" marL="0" rtl="0" algn="l">
              <a:spcBef>
                <a:spcPts val="1600"/>
              </a:spcBef>
              <a:spcAft>
                <a:spcPts val="160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741100" y="1383375"/>
            <a:ext cx="7505700" cy="22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t>Pasos para la Implementación de la Metodología Ágil</a:t>
            </a:r>
            <a:endParaRPr b="1" sz="4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 #1: Crear la Master Story List</a:t>
            </a:r>
            <a:endParaRPr/>
          </a:p>
        </p:txBody>
      </p:sp>
      <p:sp>
        <p:nvSpPr>
          <p:cNvPr id="218" name="Google Shape;218;p26"/>
          <p:cNvSpPr txBox="1"/>
          <p:nvPr>
            <p:ph idx="1" type="body"/>
          </p:nvPr>
        </p:nvSpPr>
        <p:spPr>
          <a:xfrm>
            <a:off x="568950" y="1895700"/>
            <a:ext cx="3869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Master Story List: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(1 a 6 meses de esfuerzo)</a:t>
            </a:r>
            <a:endParaRPr/>
          </a:p>
          <a:p>
            <a:pPr indent="0" lvl="0" marL="0" rtl="0" algn="l">
              <a:spcBef>
                <a:spcPts val="0"/>
              </a:spcBef>
              <a:spcAft>
                <a:spcPts val="0"/>
              </a:spcAft>
              <a:buNone/>
            </a:pPr>
            <a:r>
              <a:rPr lang="en"/>
              <a:t> </a:t>
            </a:r>
            <a:endParaRPr/>
          </a:p>
          <a:p>
            <a:pPr indent="-298450" lvl="0" marL="457200" rtl="0" algn="l">
              <a:spcBef>
                <a:spcPts val="0"/>
              </a:spcBef>
              <a:spcAft>
                <a:spcPts val="0"/>
              </a:spcAft>
              <a:buClr>
                <a:srgbClr val="000000"/>
              </a:buClr>
              <a:buSzPts val="1100"/>
              <a:buFont typeface="Arial"/>
              <a:buChar char="●"/>
            </a:pPr>
            <a:r>
              <a:rPr lang="en"/>
              <a:t>Colección de historias de usuario</a:t>
            </a:r>
            <a:endParaRPr/>
          </a:p>
          <a:p>
            <a:pPr indent="-298450" lvl="0" marL="457200" rtl="0" algn="l">
              <a:spcBef>
                <a:spcPts val="0"/>
              </a:spcBef>
              <a:spcAft>
                <a:spcPts val="0"/>
              </a:spcAft>
              <a:buClr>
                <a:srgbClr val="000000"/>
              </a:buClr>
              <a:buSzPts val="1100"/>
              <a:buFont typeface="Arial"/>
              <a:buChar char="●"/>
            </a:pPr>
            <a:r>
              <a:rPr lang="en"/>
              <a:t>Lo que el usuario quiere ver en su software</a:t>
            </a:r>
            <a:endParaRPr/>
          </a:p>
          <a:p>
            <a:pPr indent="-298450" lvl="0" marL="457200" rtl="0" algn="l">
              <a:spcBef>
                <a:spcPts val="0"/>
              </a:spcBef>
              <a:spcAft>
                <a:spcPts val="0"/>
              </a:spcAft>
              <a:buClr>
                <a:srgbClr val="000000"/>
              </a:buClr>
              <a:buSzPts val="1100"/>
              <a:buFont typeface="Arial"/>
              <a:buChar char="●"/>
            </a:pPr>
            <a:r>
              <a:rPr lang="en"/>
              <a:t>Priorizada por el cliente</a:t>
            </a:r>
            <a:endParaRPr/>
          </a:p>
          <a:p>
            <a:pPr indent="-298450" lvl="0" marL="457200" rtl="0" algn="l">
              <a:spcBef>
                <a:spcPts val="0"/>
              </a:spcBef>
              <a:spcAft>
                <a:spcPts val="0"/>
              </a:spcAft>
              <a:buClr>
                <a:srgbClr val="000000"/>
              </a:buClr>
              <a:buSzPts val="1100"/>
              <a:buFont typeface="Arial"/>
              <a:buChar char="●"/>
            </a:pPr>
            <a:r>
              <a:rPr lang="en"/>
              <a:t>Estimada por el equipo</a:t>
            </a:r>
            <a:endParaRPr/>
          </a:p>
          <a:p>
            <a:pPr indent="-298450" lvl="0" marL="457200" rtl="0" algn="l">
              <a:spcBef>
                <a:spcPts val="0"/>
              </a:spcBef>
              <a:spcAft>
                <a:spcPts val="0"/>
              </a:spcAft>
              <a:buClr>
                <a:srgbClr val="000000"/>
              </a:buClr>
              <a:buSzPts val="1100"/>
              <a:buFont typeface="Arial"/>
              <a:buChar char="●"/>
            </a:pPr>
            <a:r>
              <a:rPr lang="en"/>
              <a:t>Es la base del plan de trabajo</a:t>
            </a:r>
            <a:endParaRPr/>
          </a:p>
          <a:p>
            <a:pPr indent="0" lvl="0" marL="0" rtl="0" algn="l">
              <a:spcBef>
                <a:spcPts val="0"/>
              </a:spcBef>
              <a:spcAft>
                <a:spcPts val="1600"/>
              </a:spcAft>
              <a:buNone/>
            </a:pPr>
            <a:r>
              <a:t/>
            </a:r>
            <a:endParaRPr/>
          </a:p>
        </p:txBody>
      </p:sp>
      <p:sp>
        <p:nvSpPr>
          <p:cNvPr id="219" name="Google Shape;219;p26"/>
          <p:cNvSpPr txBox="1"/>
          <p:nvPr>
            <p:ph idx="1" type="body"/>
          </p:nvPr>
        </p:nvSpPr>
        <p:spPr>
          <a:xfrm>
            <a:off x="4395200" y="1895700"/>
            <a:ext cx="4057800" cy="2448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Definir el Release:</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(Conjunto de historias de usuario que tienen sentido para el cl</a:t>
            </a:r>
            <a:r>
              <a:rPr lang="en"/>
              <a:t>i</a:t>
            </a:r>
            <a:r>
              <a:rPr lang="en"/>
              <a:t>ente)</a:t>
            </a:r>
            <a:endParaRPr/>
          </a:p>
          <a:p>
            <a:pPr indent="0" lvl="0" marL="457200" marR="0" rtl="0" algn="l">
              <a:lnSpc>
                <a:spcPct val="115000"/>
              </a:lnSpc>
              <a:spcBef>
                <a:spcPts val="0"/>
              </a:spcBef>
              <a:spcAft>
                <a:spcPts val="0"/>
              </a:spcAft>
              <a:buNone/>
            </a:pPr>
            <a:r>
              <a:t/>
            </a:r>
            <a:endParaRPr/>
          </a:p>
          <a:p>
            <a:pPr indent="-298450" lvl="0" marL="457200" marR="0" rtl="0" algn="l">
              <a:lnSpc>
                <a:spcPct val="115000"/>
              </a:lnSpc>
              <a:spcBef>
                <a:spcPts val="0"/>
              </a:spcBef>
              <a:spcAft>
                <a:spcPts val="0"/>
              </a:spcAft>
              <a:buClr>
                <a:srgbClr val="000000"/>
              </a:buClr>
              <a:buSzPts val="1100"/>
              <a:buFont typeface="Arial"/>
              <a:buChar char="●"/>
            </a:pPr>
            <a:r>
              <a:rPr lang="en"/>
              <a:t>M (Minimal): La mínima cantidad de historias, el 20% de características que definen el 80% del proyecto</a:t>
            </a:r>
            <a:endParaRPr/>
          </a:p>
          <a:p>
            <a:pPr indent="-298450" lvl="0" marL="457200" marR="0" rtl="0" algn="l">
              <a:lnSpc>
                <a:spcPct val="115000"/>
              </a:lnSpc>
              <a:spcBef>
                <a:spcPts val="0"/>
              </a:spcBef>
              <a:spcAft>
                <a:spcPts val="0"/>
              </a:spcAft>
              <a:buClr>
                <a:srgbClr val="000000"/>
              </a:buClr>
              <a:buSzPts val="1100"/>
              <a:buFont typeface="Arial"/>
              <a:buChar char="●"/>
            </a:pPr>
            <a:r>
              <a:rPr lang="en"/>
              <a:t>M (Marketable): Que sea de valor para el cliente</a:t>
            </a:r>
            <a:endParaRPr/>
          </a:p>
          <a:p>
            <a:pPr indent="-298450" lvl="0" marL="457200" marR="0" rtl="0" algn="l">
              <a:lnSpc>
                <a:spcPct val="115000"/>
              </a:lnSpc>
              <a:spcBef>
                <a:spcPts val="0"/>
              </a:spcBef>
              <a:spcAft>
                <a:spcPts val="0"/>
              </a:spcAft>
              <a:buClr>
                <a:srgbClr val="000000"/>
              </a:buClr>
              <a:buSzPts val="1100"/>
              <a:buFont typeface="Arial"/>
              <a:buChar char="●"/>
            </a:pPr>
            <a:r>
              <a:rPr lang="en"/>
              <a:t>F (Functionality): Que se entrega funcionando</a:t>
            </a:r>
            <a:endParaRPr sz="1200"/>
          </a:p>
          <a:p>
            <a:pPr indent="0" lvl="0" marL="0" rtl="0" algn="l">
              <a:spcBef>
                <a:spcPts val="0"/>
              </a:spcBef>
              <a:spcAft>
                <a:spcPts val="1600"/>
              </a:spcAft>
              <a:buNone/>
            </a:pPr>
            <a:r>
              <a:t/>
            </a:r>
            <a:endParaRPr sz="1200"/>
          </a:p>
        </p:txBody>
      </p:sp>
      <p:cxnSp>
        <p:nvCxnSpPr>
          <p:cNvPr id="220" name="Google Shape;220;p26"/>
          <p:cNvCxnSpPr/>
          <p:nvPr/>
        </p:nvCxnSpPr>
        <p:spPr>
          <a:xfrm>
            <a:off x="3187025" y="2468725"/>
            <a:ext cx="1087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 #2: Estimación del proyecto</a:t>
            </a:r>
            <a:endParaRPr/>
          </a:p>
        </p:txBody>
      </p:sp>
      <p:sp>
        <p:nvSpPr>
          <p:cNvPr id="226" name="Google Shape;226;p27"/>
          <p:cNvSpPr txBox="1"/>
          <p:nvPr>
            <p:ph idx="1" type="body"/>
          </p:nvPr>
        </p:nvSpPr>
        <p:spPr>
          <a:xfrm>
            <a:off x="4075950" y="2653350"/>
            <a:ext cx="42489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En este paso se asignan valores de esfuerzo a cada una de las tareas para llegar a un estimado en tiempo de la duración del proyecto</a:t>
            </a:r>
            <a:endParaRPr sz="1600"/>
          </a:p>
        </p:txBody>
      </p:sp>
      <p:pic>
        <p:nvPicPr>
          <p:cNvPr id="227" name="Google Shape;227;p27"/>
          <p:cNvPicPr preferRelativeResize="0"/>
          <p:nvPr/>
        </p:nvPicPr>
        <p:blipFill rotWithShape="1">
          <a:blip r:embed="rId3">
            <a:alphaModFix/>
          </a:blip>
          <a:srcRect b="3053" l="0" r="0" t="0"/>
          <a:stretch/>
        </p:blipFill>
        <p:spPr>
          <a:xfrm>
            <a:off x="447450" y="2077663"/>
            <a:ext cx="3506351" cy="220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 #3: Priorizar</a:t>
            </a:r>
            <a:endParaRPr/>
          </a:p>
        </p:txBody>
      </p:sp>
      <p:sp>
        <p:nvSpPr>
          <p:cNvPr id="233" name="Google Shape;233;p28"/>
          <p:cNvSpPr txBox="1"/>
          <p:nvPr>
            <p:ph idx="1" type="body"/>
          </p:nvPr>
        </p:nvSpPr>
        <p:spPr>
          <a:xfrm>
            <a:off x="4800850" y="1783125"/>
            <a:ext cx="3524100" cy="26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 </a:t>
            </a:r>
            <a:r>
              <a:rPr lang="en" sz="1600"/>
              <a:t>Debe ser acordado con el cliente. Sin embargo, una de las principales recomendaciones es realizar las características que tengan mayor importancia para el cliente y a su vez prueben la arquitectura del sistema. Permitiendo la conexión temprana e2e. De esta forma se reduce el riesgo técnico considerablemente.</a:t>
            </a:r>
            <a:endParaRPr sz="1100">
              <a:solidFill>
                <a:srgbClr val="000000"/>
              </a:solidFill>
            </a:endParaRPr>
          </a:p>
          <a:p>
            <a:pPr indent="0" lvl="0" marL="0" rtl="0" algn="l">
              <a:spcBef>
                <a:spcPts val="0"/>
              </a:spcBef>
              <a:spcAft>
                <a:spcPts val="1600"/>
              </a:spcAft>
              <a:buNone/>
            </a:pPr>
            <a:r>
              <a:t/>
            </a:r>
            <a:endParaRPr/>
          </a:p>
        </p:txBody>
      </p:sp>
      <p:pic>
        <p:nvPicPr>
          <p:cNvPr id="234" name="Google Shape;234;p28"/>
          <p:cNvPicPr preferRelativeResize="0"/>
          <p:nvPr/>
        </p:nvPicPr>
        <p:blipFill rotWithShape="1">
          <a:blip r:embed="rId3">
            <a:alphaModFix/>
          </a:blip>
          <a:srcRect b="2248" l="0" r="0" t="0"/>
          <a:stretch/>
        </p:blipFill>
        <p:spPr>
          <a:xfrm>
            <a:off x="428550" y="1926700"/>
            <a:ext cx="4012775" cy="259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 #4: Estimar la velocidad del equipo</a:t>
            </a:r>
            <a:endParaRPr/>
          </a:p>
        </p:txBody>
      </p:sp>
      <p:sp>
        <p:nvSpPr>
          <p:cNvPr id="240" name="Google Shape;240;p29"/>
          <p:cNvSpPr txBox="1"/>
          <p:nvPr>
            <p:ph idx="1" type="body"/>
          </p:nvPr>
        </p:nvSpPr>
        <p:spPr>
          <a:xfrm>
            <a:off x="4395250" y="1990725"/>
            <a:ext cx="3929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metodologías ágiles funcionan porque se planea el futuro con base en lo que ha sido probado en las entregas pasadas.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Es normal que la velocidad del equipo fluctúe mientras se encuentra la mejor forma de trabajar juntos.</a:t>
            </a:r>
            <a:endParaRPr/>
          </a:p>
          <a:p>
            <a:pPr indent="0" lvl="0" marL="0" rtl="0" algn="l">
              <a:spcBef>
                <a:spcPts val="1600"/>
              </a:spcBef>
              <a:spcAft>
                <a:spcPts val="1600"/>
              </a:spcAft>
              <a:buNone/>
            </a:pPr>
            <a:r>
              <a:t/>
            </a:r>
            <a:endParaRPr/>
          </a:p>
        </p:txBody>
      </p:sp>
      <p:pic>
        <p:nvPicPr>
          <p:cNvPr id="241" name="Google Shape;241;p29"/>
          <p:cNvPicPr preferRelativeResize="0"/>
          <p:nvPr/>
        </p:nvPicPr>
        <p:blipFill rotWithShape="1">
          <a:blip r:embed="rId3">
            <a:alphaModFix/>
          </a:blip>
          <a:srcRect b="0" l="852" r="0" t="0"/>
          <a:stretch/>
        </p:blipFill>
        <p:spPr>
          <a:xfrm>
            <a:off x="637300" y="2053775"/>
            <a:ext cx="3662076" cy="2035375"/>
          </a:xfrm>
          <a:prstGeom prst="rect">
            <a:avLst/>
          </a:prstGeom>
          <a:noFill/>
          <a:ln>
            <a:noFill/>
          </a:ln>
        </p:spPr>
      </p:pic>
      <p:pic>
        <p:nvPicPr>
          <p:cNvPr id="242" name="Google Shape;242;p29"/>
          <p:cNvPicPr preferRelativeResize="0"/>
          <p:nvPr/>
        </p:nvPicPr>
        <p:blipFill>
          <a:blip r:embed="rId4">
            <a:alphaModFix/>
          </a:blip>
          <a:stretch>
            <a:fillRect/>
          </a:stretch>
        </p:blipFill>
        <p:spPr>
          <a:xfrm>
            <a:off x="4727300" y="2932825"/>
            <a:ext cx="3202700" cy="19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 #5: Escoger Algunas Fechas</a:t>
            </a:r>
            <a:endParaRPr/>
          </a:p>
        </p:txBody>
      </p:sp>
      <p:sp>
        <p:nvSpPr>
          <p:cNvPr id="248" name="Google Shape;248;p30"/>
          <p:cNvSpPr txBox="1"/>
          <p:nvPr>
            <p:ph idx="1" type="body"/>
          </p:nvPr>
        </p:nvSpPr>
        <p:spPr>
          <a:xfrm>
            <a:off x="4758350" y="1990725"/>
            <a:ext cx="3566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Se puede fijar una fecha de entrega </a:t>
            </a:r>
            <a:endParaRPr sz="2000"/>
          </a:p>
          <a:p>
            <a:pPr indent="-355600" lvl="0" marL="457200" rtl="0" algn="l">
              <a:spcBef>
                <a:spcPts val="0"/>
              </a:spcBef>
              <a:spcAft>
                <a:spcPts val="0"/>
              </a:spcAft>
              <a:buSzPts val="2000"/>
              <a:buChar char="-"/>
            </a:pPr>
            <a:r>
              <a:rPr lang="en" sz="2000"/>
              <a:t>Una fecha por set de características.</a:t>
            </a:r>
            <a:endParaRPr sz="2000"/>
          </a:p>
        </p:txBody>
      </p:sp>
      <p:pic>
        <p:nvPicPr>
          <p:cNvPr id="249" name="Google Shape;249;p30"/>
          <p:cNvPicPr preferRelativeResize="0"/>
          <p:nvPr/>
        </p:nvPicPr>
        <p:blipFill rotWithShape="1">
          <a:blip r:embed="rId3">
            <a:alphaModFix/>
          </a:blip>
          <a:srcRect b="1768" l="0" r="990" t="0"/>
          <a:stretch/>
        </p:blipFill>
        <p:spPr>
          <a:xfrm>
            <a:off x="762750" y="1702750"/>
            <a:ext cx="4058225" cy="273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Burn-Down Chart </a:t>
            </a:r>
            <a:endParaRPr/>
          </a:p>
          <a:p>
            <a:pPr indent="0" lvl="0" marL="0" rtl="0" algn="l">
              <a:spcBef>
                <a:spcPts val="0"/>
              </a:spcBef>
              <a:spcAft>
                <a:spcPts val="0"/>
              </a:spcAft>
              <a:buNone/>
            </a:pPr>
            <a:r>
              <a:rPr lang="en"/>
              <a:t>(Diagrama de Quemado Descendente)</a:t>
            </a:r>
            <a:endParaRPr/>
          </a:p>
        </p:txBody>
      </p:sp>
      <p:sp>
        <p:nvSpPr>
          <p:cNvPr id="255" name="Google Shape;255;p31"/>
          <p:cNvSpPr txBox="1"/>
          <p:nvPr>
            <p:ph idx="1" type="body"/>
          </p:nvPr>
        </p:nvSpPr>
        <p:spPr>
          <a:xfrm>
            <a:off x="819150" y="1990725"/>
            <a:ext cx="3026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Indica:</a:t>
            </a:r>
            <a:endParaRPr sz="1400"/>
          </a:p>
          <a:p>
            <a:pPr indent="0" lvl="0" marL="0" rtl="0" algn="l">
              <a:spcBef>
                <a:spcPts val="0"/>
              </a:spcBef>
              <a:spcAft>
                <a:spcPts val="0"/>
              </a:spcAft>
              <a:buNone/>
            </a:pPr>
            <a:r>
              <a:rPr lang="en" sz="1400"/>
              <a:t> </a:t>
            </a:r>
            <a:endParaRPr sz="1400"/>
          </a:p>
          <a:p>
            <a:pPr indent="-260350" lvl="0" marL="457200" rtl="0" algn="l">
              <a:spcBef>
                <a:spcPts val="0"/>
              </a:spcBef>
              <a:spcAft>
                <a:spcPts val="0"/>
              </a:spcAft>
              <a:buClr>
                <a:srgbClr val="000000"/>
              </a:buClr>
              <a:buSzPts val="500"/>
              <a:buFont typeface="Arial"/>
              <a:buChar char="●"/>
            </a:pPr>
            <a:r>
              <a:rPr lang="en" sz="1400"/>
              <a:t>Qué tanto trabajo se ha hecho</a:t>
            </a:r>
            <a:endParaRPr sz="1400"/>
          </a:p>
          <a:p>
            <a:pPr indent="-260350" lvl="0" marL="457200" rtl="0" algn="l">
              <a:spcBef>
                <a:spcPts val="0"/>
              </a:spcBef>
              <a:spcAft>
                <a:spcPts val="0"/>
              </a:spcAft>
              <a:buClr>
                <a:srgbClr val="000000"/>
              </a:buClr>
              <a:buSzPts val="500"/>
              <a:buFont typeface="Arial"/>
              <a:buChar char="●"/>
            </a:pPr>
            <a:r>
              <a:rPr lang="en" sz="1400"/>
              <a:t>Cuánto trabajo queda</a:t>
            </a:r>
            <a:endParaRPr sz="1400"/>
          </a:p>
          <a:p>
            <a:pPr indent="-260350" lvl="0" marL="457200" rtl="0" algn="l">
              <a:spcBef>
                <a:spcPts val="0"/>
              </a:spcBef>
              <a:spcAft>
                <a:spcPts val="0"/>
              </a:spcAft>
              <a:buClr>
                <a:srgbClr val="000000"/>
              </a:buClr>
              <a:buSzPts val="500"/>
              <a:buFont typeface="Arial"/>
              <a:buChar char="●"/>
            </a:pPr>
            <a:r>
              <a:rPr lang="en" sz="1400"/>
              <a:t>La velocidad del equipo</a:t>
            </a:r>
            <a:endParaRPr sz="1400"/>
          </a:p>
          <a:p>
            <a:pPr indent="-260350" lvl="0" marL="457200" rtl="0" algn="l">
              <a:spcBef>
                <a:spcPts val="0"/>
              </a:spcBef>
              <a:spcAft>
                <a:spcPts val="0"/>
              </a:spcAft>
              <a:buClr>
                <a:srgbClr val="000000"/>
              </a:buClr>
              <a:buSzPts val="500"/>
              <a:buFont typeface="Arial"/>
              <a:buChar char="●"/>
            </a:pPr>
            <a:r>
              <a:rPr lang="en" sz="1400"/>
              <a:t>La fecha esperada de finalización</a:t>
            </a:r>
            <a:endParaRPr sz="1400"/>
          </a:p>
          <a:p>
            <a:pPr indent="0" lvl="0" marL="0" rtl="0" algn="l">
              <a:spcBef>
                <a:spcPts val="0"/>
              </a:spcBef>
              <a:spcAft>
                <a:spcPts val="1600"/>
              </a:spcAft>
              <a:buNone/>
            </a:pPr>
            <a:r>
              <a:t/>
            </a:r>
            <a:endParaRPr sz="1400"/>
          </a:p>
        </p:txBody>
      </p:sp>
      <p:pic>
        <p:nvPicPr>
          <p:cNvPr id="256" name="Google Shape;256;p31"/>
          <p:cNvPicPr preferRelativeResize="0"/>
          <p:nvPr/>
        </p:nvPicPr>
        <p:blipFill>
          <a:blip r:embed="rId3">
            <a:alphaModFix/>
          </a:blip>
          <a:stretch>
            <a:fillRect/>
          </a:stretch>
        </p:blipFill>
        <p:spPr>
          <a:xfrm>
            <a:off x="4142801" y="1990725"/>
            <a:ext cx="3812925" cy="236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4222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Capítulo</a:t>
            </a:r>
            <a:r>
              <a:rPr lang="en"/>
              <a:t> 6: Recolectar Historias de Usuario</a:t>
            </a:r>
            <a:endParaRPr/>
          </a:p>
        </p:txBody>
      </p:sp>
      <p:sp>
        <p:nvSpPr>
          <p:cNvPr id="135" name="Google Shape;135;p14"/>
          <p:cNvSpPr txBox="1"/>
          <p:nvPr>
            <p:ph idx="1" type="body"/>
          </p:nvPr>
        </p:nvSpPr>
        <p:spPr>
          <a:xfrm>
            <a:off x="374650" y="1013013"/>
            <a:ext cx="3620100" cy="33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“Porque la vida es muy corta para escribirlo todo”</a:t>
            </a:r>
            <a:endParaRPr b="1"/>
          </a:p>
          <a:p>
            <a:pPr indent="0" lvl="0" marL="0" rtl="0" algn="l">
              <a:spcBef>
                <a:spcPts val="1600"/>
              </a:spcBef>
              <a:spcAft>
                <a:spcPts val="0"/>
              </a:spcAft>
              <a:buNone/>
            </a:pPr>
            <a:r>
              <a:rPr lang="en"/>
              <a:t>La </a:t>
            </a:r>
            <a:r>
              <a:rPr lang="en"/>
              <a:t>comunicación verbal</a:t>
            </a:r>
            <a:r>
              <a:rPr lang="en"/>
              <a:t> es clave para realizar un proyecto, vease tanto como con el cliente como con los integrantes del equipo, nos permite estar al corriente de lo que sucede en el momento y de lo que se requiere para lograr los objetivos.</a:t>
            </a:r>
            <a:endParaRPr/>
          </a:p>
          <a:p>
            <a:pPr indent="0" lvl="0" marL="0" rtl="0" algn="l">
              <a:spcBef>
                <a:spcPts val="1600"/>
              </a:spcBef>
              <a:spcAft>
                <a:spcPts val="0"/>
              </a:spcAft>
              <a:buNone/>
            </a:pPr>
            <a:r>
              <a:rPr lang="en"/>
              <a:t>Por otra parte tenemos la </a:t>
            </a:r>
            <a:r>
              <a:rPr lang="en"/>
              <a:t>documentación</a:t>
            </a:r>
            <a:r>
              <a:rPr lang="en"/>
              <a:t> extensa, que es </a:t>
            </a:r>
            <a:r>
              <a:rPr lang="en"/>
              <a:t>estática, tiende a quedarse rápidamente desactualizada y puede llegar a ser ambigua cuando queremos transmitir ideas, lo cual nos indica que debe ser utilizada lo menos posible</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U</a:t>
            </a:r>
            <a:endParaRPr b="1"/>
          </a:p>
          <a:p>
            <a:pPr indent="0" lvl="0" marL="0" rtl="0" algn="l">
              <a:spcBef>
                <a:spcPts val="1600"/>
              </a:spcBef>
              <a:spcAft>
                <a:spcPts val="1600"/>
              </a:spcAft>
              <a:buNone/>
            </a:pPr>
            <a:r>
              <a:t/>
            </a:r>
            <a:endParaRPr sz="1400"/>
          </a:p>
        </p:txBody>
      </p:sp>
      <p:pic>
        <p:nvPicPr>
          <p:cNvPr id="136" name="Google Shape;136;p14"/>
          <p:cNvPicPr preferRelativeResize="0"/>
          <p:nvPr/>
        </p:nvPicPr>
        <p:blipFill>
          <a:blip r:embed="rId3">
            <a:alphaModFix/>
          </a:blip>
          <a:stretch>
            <a:fillRect/>
          </a:stretch>
        </p:blipFill>
        <p:spPr>
          <a:xfrm>
            <a:off x="4415525" y="1376875"/>
            <a:ext cx="4047500" cy="3163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Burn-Up Chart </a:t>
            </a:r>
            <a:endParaRPr/>
          </a:p>
          <a:p>
            <a:pPr indent="0" lvl="0" marL="0" rtl="0" algn="l">
              <a:spcBef>
                <a:spcPts val="0"/>
              </a:spcBef>
              <a:spcAft>
                <a:spcPts val="0"/>
              </a:spcAft>
              <a:buNone/>
            </a:pPr>
            <a:r>
              <a:rPr lang="en"/>
              <a:t>(Diagrama de Quemado Ascendente)</a:t>
            </a:r>
            <a:endParaRPr/>
          </a:p>
        </p:txBody>
      </p:sp>
      <p:sp>
        <p:nvSpPr>
          <p:cNvPr id="262" name="Google Shape;262;p32"/>
          <p:cNvSpPr txBox="1"/>
          <p:nvPr>
            <p:ph idx="1" type="body"/>
          </p:nvPr>
        </p:nvSpPr>
        <p:spPr>
          <a:xfrm>
            <a:off x="819150" y="1865525"/>
            <a:ext cx="5968500" cy="36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Preferido por algunos ya que permite la integración de nuevas historias de usuario.</a:t>
            </a:r>
            <a:endParaRPr/>
          </a:p>
        </p:txBody>
      </p:sp>
      <p:pic>
        <p:nvPicPr>
          <p:cNvPr id="263" name="Google Shape;263;p32"/>
          <p:cNvPicPr preferRelativeResize="0"/>
          <p:nvPr/>
        </p:nvPicPr>
        <p:blipFill rotWithShape="1">
          <a:blip r:embed="rId3">
            <a:alphaModFix/>
          </a:blip>
          <a:srcRect b="1205" l="0" r="0" t="0"/>
          <a:stretch/>
        </p:blipFill>
        <p:spPr>
          <a:xfrm>
            <a:off x="783625" y="2571750"/>
            <a:ext cx="3364400" cy="1992650"/>
          </a:xfrm>
          <a:prstGeom prst="rect">
            <a:avLst/>
          </a:prstGeom>
          <a:noFill/>
          <a:ln>
            <a:noFill/>
          </a:ln>
        </p:spPr>
      </p:pic>
      <p:pic>
        <p:nvPicPr>
          <p:cNvPr id="264" name="Google Shape;264;p32"/>
          <p:cNvPicPr preferRelativeResize="0"/>
          <p:nvPr/>
        </p:nvPicPr>
        <p:blipFill rotWithShape="1">
          <a:blip r:embed="rId4">
            <a:alphaModFix/>
          </a:blip>
          <a:srcRect b="1497" l="0" r="1787" t="0"/>
          <a:stretch/>
        </p:blipFill>
        <p:spPr>
          <a:xfrm>
            <a:off x="4572000" y="2571750"/>
            <a:ext cx="3291376" cy="199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2694650" y="3607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Las historias de usuario</a:t>
            </a:r>
            <a:endParaRPr sz="2400"/>
          </a:p>
        </p:txBody>
      </p:sp>
      <p:sp>
        <p:nvSpPr>
          <p:cNvPr id="142" name="Google Shape;142;p15"/>
          <p:cNvSpPr txBox="1"/>
          <p:nvPr>
            <p:ph idx="1" type="body"/>
          </p:nvPr>
        </p:nvSpPr>
        <p:spPr>
          <a:xfrm>
            <a:off x="847350" y="921075"/>
            <a:ext cx="3124500" cy="3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Como herramienta fundamental para plantear las bases de nuestro proyecto encontramos las historias de usuario, que son breves descripciones de </a:t>
            </a:r>
            <a:r>
              <a:rPr lang="en" sz="1200"/>
              <a:t>características</a:t>
            </a:r>
            <a:r>
              <a:rPr lang="en" sz="1200"/>
              <a:t> que nuestro cliente le </a:t>
            </a:r>
            <a:r>
              <a:rPr lang="en" sz="1200"/>
              <a:t>gustaría</a:t>
            </a:r>
            <a:r>
              <a:rPr lang="en" sz="1200"/>
              <a:t> ver implementado en el software</a:t>
            </a:r>
            <a:endParaRPr sz="1200"/>
          </a:p>
          <a:p>
            <a:pPr indent="0" lvl="0" marL="0" rtl="0" algn="l">
              <a:spcBef>
                <a:spcPts val="1600"/>
              </a:spcBef>
              <a:spcAft>
                <a:spcPts val="0"/>
              </a:spcAft>
              <a:buNone/>
            </a:pPr>
            <a:r>
              <a:rPr lang="en" sz="1200">
                <a:solidFill>
                  <a:schemeClr val="lt1"/>
                </a:solidFill>
                <a:latin typeface="Nunito"/>
                <a:ea typeface="Nunito"/>
                <a:cs typeface="Nunito"/>
                <a:sym typeface="Nunito"/>
              </a:rPr>
              <a:t>Elementos de una historia de usuario</a:t>
            </a:r>
            <a:endParaRPr sz="1200">
              <a:solidFill>
                <a:schemeClr val="lt1"/>
              </a:solidFill>
              <a:latin typeface="Nunito"/>
              <a:ea typeface="Nunito"/>
              <a:cs typeface="Nunito"/>
              <a:sym typeface="Nunito"/>
            </a:endParaRPr>
          </a:p>
          <a:p>
            <a:pPr indent="-304800" lvl="0" marL="457200" rtl="0" algn="l">
              <a:lnSpc>
                <a:spcPct val="100000"/>
              </a:lnSpc>
              <a:spcBef>
                <a:spcPts val="1600"/>
              </a:spcBef>
              <a:spcAft>
                <a:spcPts val="0"/>
              </a:spcAft>
              <a:buClr>
                <a:schemeClr val="lt1"/>
              </a:buClr>
              <a:buSzPts val="1200"/>
              <a:buFont typeface="Nunito"/>
              <a:buChar char="●"/>
            </a:pPr>
            <a:r>
              <a:rPr lang="en" sz="1200">
                <a:solidFill>
                  <a:schemeClr val="lt1"/>
                </a:solidFill>
                <a:latin typeface="Nunito"/>
                <a:ea typeface="Nunito"/>
                <a:cs typeface="Nunito"/>
                <a:sym typeface="Nunito"/>
              </a:rPr>
              <a:t>Listar puntos del valor que le interesen al cliente</a:t>
            </a:r>
            <a:endParaRPr sz="1200">
              <a:solidFill>
                <a:schemeClr val="lt1"/>
              </a:solidFill>
              <a:latin typeface="Nunito"/>
              <a:ea typeface="Nunito"/>
              <a:cs typeface="Nunito"/>
              <a:sym typeface="Nunito"/>
            </a:endParaRPr>
          </a:p>
          <a:p>
            <a:pPr indent="-304800" lvl="0" marL="457200" rtl="0" algn="l">
              <a:lnSpc>
                <a:spcPct val="100000"/>
              </a:lnSpc>
              <a:spcBef>
                <a:spcPts val="0"/>
              </a:spcBef>
              <a:spcAft>
                <a:spcPts val="0"/>
              </a:spcAft>
              <a:buClr>
                <a:schemeClr val="lt1"/>
              </a:buClr>
              <a:buSzPts val="1200"/>
              <a:buFont typeface="Nunito"/>
              <a:buChar char="●"/>
            </a:pPr>
            <a:r>
              <a:rPr lang="en" sz="1200">
                <a:solidFill>
                  <a:schemeClr val="lt1"/>
                </a:solidFill>
                <a:latin typeface="Nunito"/>
                <a:ea typeface="Nunito"/>
                <a:cs typeface="Nunito"/>
                <a:sym typeface="Nunito"/>
              </a:rPr>
              <a:t>Lo descrito puede llegar a ser comprobado por medio de tests</a:t>
            </a:r>
            <a:endParaRPr sz="1200">
              <a:solidFill>
                <a:schemeClr val="lt1"/>
              </a:solidFill>
              <a:latin typeface="Nunito"/>
              <a:ea typeface="Nunito"/>
              <a:cs typeface="Nunito"/>
              <a:sym typeface="Nunito"/>
            </a:endParaRPr>
          </a:p>
          <a:p>
            <a:pPr indent="-304800" lvl="0" marL="457200" rtl="0" algn="l">
              <a:lnSpc>
                <a:spcPct val="100000"/>
              </a:lnSpc>
              <a:spcBef>
                <a:spcPts val="0"/>
              </a:spcBef>
              <a:spcAft>
                <a:spcPts val="0"/>
              </a:spcAft>
              <a:buClr>
                <a:schemeClr val="lt1"/>
              </a:buClr>
              <a:buSzPts val="1200"/>
              <a:buFont typeface="Nunito"/>
              <a:buChar char="●"/>
            </a:pPr>
            <a:r>
              <a:rPr lang="en" sz="1200">
                <a:solidFill>
                  <a:schemeClr val="lt1"/>
                </a:solidFill>
                <a:latin typeface="Nunito"/>
                <a:ea typeface="Nunito"/>
                <a:cs typeface="Nunito"/>
                <a:sym typeface="Nunito"/>
              </a:rPr>
              <a:t>Enunciar indicadores para asegurar una correcta implementación </a:t>
            </a:r>
            <a:endParaRPr sz="1200">
              <a:solidFill>
                <a:schemeClr val="lt1"/>
              </a:solidFill>
              <a:latin typeface="Nunito"/>
              <a:ea typeface="Nunito"/>
              <a:cs typeface="Nunito"/>
              <a:sym typeface="Nunito"/>
            </a:endParaRPr>
          </a:p>
          <a:p>
            <a:pPr indent="-304800" lvl="0" marL="457200" rtl="0" algn="l">
              <a:lnSpc>
                <a:spcPct val="100000"/>
              </a:lnSpc>
              <a:spcBef>
                <a:spcPts val="0"/>
              </a:spcBef>
              <a:spcAft>
                <a:spcPts val="0"/>
              </a:spcAft>
              <a:buClr>
                <a:schemeClr val="lt1"/>
              </a:buClr>
              <a:buSzPts val="1200"/>
              <a:buFont typeface="Nunito"/>
              <a:buChar char="●"/>
            </a:pPr>
            <a:r>
              <a:rPr lang="en" sz="1200">
                <a:solidFill>
                  <a:schemeClr val="lt1"/>
                </a:solidFill>
                <a:latin typeface="Nunito"/>
                <a:ea typeface="Nunito"/>
                <a:cs typeface="Nunito"/>
                <a:sym typeface="Nunito"/>
              </a:rPr>
              <a:t>De desarrollo flexible, debido a que aún no se ha establecido nada en concreto y lo que antes parecía ser lo ideal, ahora ha pasado a no serlo</a:t>
            </a:r>
            <a:endParaRPr sz="1200">
              <a:solidFill>
                <a:schemeClr val="lt1"/>
              </a:solidFill>
              <a:latin typeface="Nunito"/>
              <a:ea typeface="Nunito"/>
              <a:cs typeface="Nunito"/>
              <a:sym typeface="Nunito"/>
            </a:endParaRPr>
          </a:p>
        </p:txBody>
      </p:sp>
      <p:pic>
        <p:nvPicPr>
          <p:cNvPr id="143" name="Google Shape;143;p15"/>
          <p:cNvPicPr preferRelativeResize="0"/>
          <p:nvPr/>
        </p:nvPicPr>
        <p:blipFill>
          <a:blip r:embed="rId3">
            <a:alphaModFix/>
          </a:blip>
          <a:stretch>
            <a:fillRect/>
          </a:stretch>
        </p:blipFill>
        <p:spPr>
          <a:xfrm>
            <a:off x="4425025" y="772138"/>
            <a:ext cx="3273174" cy="359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3799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Capítulo</a:t>
            </a:r>
            <a:r>
              <a:rPr lang="en"/>
              <a:t> 7: “El fino arte de adivinar”</a:t>
            </a:r>
            <a:endParaRPr/>
          </a:p>
          <a:p>
            <a:pPr indent="0" lvl="0" marL="0" rtl="0" algn="l">
              <a:spcBef>
                <a:spcPts val="0"/>
              </a:spcBef>
              <a:spcAft>
                <a:spcPts val="0"/>
              </a:spcAft>
              <a:buNone/>
            </a:pPr>
            <a:r>
              <a:t/>
            </a:r>
            <a:endParaRPr/>
          </a:p>
        </p:txBody>
      </p:sp>
      <p:sp>
        <p:nvSpPr>
          <p:cNvPr id="149" name="Google Shape;149;p16"/>
          <p:cNvSpPr txBox="1"/>
          <p:nvPr>
            <p:ph idx="1" type="body"/>
          </p:nvPr>
        </p:nvSpPr>
        <p:spPr>
          <a:xfrm>
            <a:off x="4247450" y="1152475"/>
            <a:ext cx="458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Hay que traer realidad al proceso de estimación, en la planificación de proyectos hay muchas “cortesías” y hay que recordar lo que nuestros estimados iniciales </a:t>
            </a:r>
            <a:r>
              <a:rPr lang="en"/>
              <a:t>más</a:t>
            </a:r>
            <a:r>
              <a:rPr lang="en"/>
              <a:t> grandes son: Muchas veces, solo malas suposiciones.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Aprendiendo a estimar de manera precisa, se ahorran problemas durante el desarrollo y se puede trabajar con un plan realista tanto para el equipo de desarrollo como para el cliente.</a:t>
            </a:r>
            <a:endParaRPr/>
          </a:p>
        </p:txBody>
      </p:sp>
      <p:pic>
        <p:nvPicPr>
          <p:cNvPr id="150" name="Google Shape;150;p16"/>
          <p:cNvPicPr preferRelativeResize="0"/>
          <p:nvPr/>
        </p:nvPicPr>
        <p:blipFill>
          <a:blip r:embed="rId3">
            <a:alphaModFix/>
          </a:blip>
          <a:stretch>
            <a:fillRect/>
          </a:stretch>
        </p:blipFill>
        <p:spPr>
          <a:xfrm>
            <a:off x="438700" y="1152475"/>
            <a:ext cx="3808750" cy="166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p:nvPr/>
        </p:nvSpPr>
        <p:spPr>
          <a:xfrm>
            <a:off x="524625" y="3100700"/>
            <a:ext cx="3233400" cy="1714500"/>
          </a:xfrm>
          <a:prstGeom prst="round2DiagRect">
            <a:avLst>
              <a:gd fmla="val 16667" name="adj1"/>
              <a:gd fmla="val 0" name="adj2"/>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type="title"/>
          </p:nvPr>
        </p:nvSpPr>
        <p:spPr>
          <a:xfrm>
            <a:off x="819150" y="302325"/>
            <a:ext cx="75057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7.1 El problema con las estimaciones de alto nivel</a:t>
            </a:r>
            <a:endParaRPr sz="1600"/>
          </a:p>
        </p:txBody>
      </p:sp>
      <p:sp>
        <p:nvSpPr>
          <p:cNvPr id="157" name="Google Shape;157;p17"/>
          <p:cNvSpPr txBox="1"/>
          <p:nvPr>
            <p:ph idx="1" type="body"/>
          </p:nvPr>
        </p:nvSpPr>
        <p:spPr>
          <a:xfrm>
            <a:off x="3967550" y="1036300"/>
            <a:ext cx="4648800" cy="3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Existe un problema al dar expectativas sobre estimaciones en proyectos de software. </a:t>
            </a:r>
            <a:endParaRPr/>
          </a:p>
          <a:p>
            <a:pPr indent="0" lvl="0" marL="0" rtl="0" algn="l">
              <a:spcBef>
                <a:spcPts val="1600"/>
              </a:spcBef>
              <a:spcAft>
                <a:spcPts val="0"/>
              </a:spcAft>
              <a:buNone/>
            </a:pPr>
            <a:r>
              <a:rPr lang="en"/>
              <a:t>No se trata que nuestras estimaciones sean necesariamente equivocadas(Aunque la mayoría de las veces lo están) sino de la gente espera predicciones certeras sobre el futuro, lo cual es </a:t>
            </a:r>
            <a:r>
              <a:rPr lang="en"/>
              <a:t>imposible</a:t>
            </a:r>
            <a:r>
              <a:rPr lang="en"/>
              <a:t> de dar.</a:t>
            </a:r>
            <a:endParaRPr/>
          </a:p>
          <a:p>
            <a:pPr indent="0" lvl="0" marL="0" rtl="0" algn="l">
              <a:spcBef>
                <a:spcPts val="1600"/>
              </a:spcBef>
              <a:spcAft>
                <a:spcPts val="0"/>
              </a:spcAft>
              <a:buNone/>
            </a:pPr>
            <a:r>
              <a:rPr lang="en"/>
              <a:t>Es cuando estas estimaciones de alto nivel se convierten en compromisos a gran escala que el proyecto se enfrenta a un problema, este </a:t>
            </a:r>
            <a:r>
              <a:rPr lang="en"/>
              <a:t>fenómeno</a:t>
            </a:r>
            <a:r>
              <a:rPr lang="en"/>
              <a:t> se evidencia en el </a:t>
            </a:r>
            <a:r>
              <a:rPr b="1" lang="en"/>
              <a:t>cono de la incertidumbre.</a:t>
            </a:r>
            <a:endParaRPr b="1"/>
          </a:p>
          <a:p>
            <a:pPr indent="0" lvl="0" marL="0" rtl="0" algn="l">
              <a:spcBef>
                <a:spcPts val="1600"/>
              </a:spcBef>
              <a:spcAft>
                <a:spcPts val="1600"/>
              </a:spcAft>
              <a:buNone/>
            </a:pPr>
            <a:r>
              <a:t/>
            </a:r>
            <a:endParaRPr b="1"/>
          </a:p>
        </p:txBody>
      </p:sp>
      <p:sp>
        <p:nvSpPr>
          <p:cNvPr id="158" name="Google Shape;158;p17"/>
          <p:cNvSpPr txBox="1"/>
          <p:nvPr/>
        </p:nvSpPr>
        <p:spPr>
          <a:xfrm>
            <a:off x="656175" y="3175000"/>
            <a:ext cx="2850300" cy="15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“El objetivo de la estimación de un proyecto de software no es predecir un resultado, sino asegurar que los objetivos sean lo suficientemente realistas como para permitir que el desarrollo del proyecto sea dictado por estos”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a:t>
            </a:r>
            <a:r>
              <a:rPr b="1" i="1" lang="en" sz="1000">
                <a:latin typeface="Calibri"/>
                <a:ea typeface="Calibri"/>
                <a:cs typeface="Calibri"/>
                <a:sym typeface="Calibri"/>
              </a:rPr>
              <a:t>Steve McConnell, Software Estimation: Demystifying the Black Art</a:t>
            </a:r>
            <a:endParaRPr b="1" i="1" sz="1000">
              <a:latin typeface="Calibri"/>
              <a:ea typeface="Calibri"/>
              <a:cs typeface="Calibri"/>
              <a:sym typeface="Calibri"/>
            </a:endParaRPr>
          </a:p>
        </p:txBody>
      </p:sp>
      <p:pic>
        <p:nvPicPr>
          <p:cNvPr id="159" name="Google Shape;159;p17"/>
          <p:cNvPicPr preferRelativeResize="0"/>
          <p:nvPr/>
        </p:nvPicPr>
        <p:blipFill>
          <a:blip r:embed="rId3">
            <a:alphaModFix/>
          </a:blip>
          <a:stretch>
            <a:fillRect/>
          </a:stretch>
        </p:blipFill>
        <p:spPr>
          <a:xfrm>
            <a:off x="503325" y="733350"/>
            <a:ext cx="3372000" cy="230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3305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Cono de la </a:t>
            </a:r>
            <a:r>
              <a:rPr lang="en" sz="1500"/>
              <a:t>incertidumbre</a:t>
            </a:r>
            <a:endParaRPr sz="1500"/>
          </a:p>
        </p:txBody>
      </p:sp>
      <p:pic>
        <p:nvPicPr>
          <p:cNvPr id="165" name="Google Shape;165;p18"/>
          <p:cNvPicPr preferRelativeResize="0"/>
          <p:nvPr/>
        </p:nvPicPr>
        <p:blipFill>
          <a:blip r:embed="rId3">
            <a:alphaModFix/>
          </a:blip>
          <a:stretch>
            <a:fillRect/>
          </a:stretch>
        </p:blipFill>
        <p:spPr>
          <a:xfrm>
            <a:off x="913825" y="771475"/>
            <a:ext cx="7316351" cy="394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459325" y="372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7.2 Convertir los limones en limonada</a:t>
            </a:r>
            <a:endParaRPr sz="1500"/>
          </a:p>
        </p:txBody>
      </p:sp>
      <p:sp>
        <p:nvSpPr>
          <p:cNvPr id="171" name="Google Shape;171;p19"/>
          <p:cNvSpPr txBox="1"/>
          <p:nvPr>
            <p:ph idx="1" type="body"/>
          </p:nvPr>
        </p:nvSpPr>
        <p:spPr>
          <a:xfrm>
            <a:off x="459325" y="790225"/>
            <a:ext cx="8113200" cy="3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pesar de que sabemos que nuestras estimaciones iniciales no pueden ser confiadas, se </a:t>
            </a:r>
            <a:r>
              <a:rPr lang="en"/>
              <a:t>necesita</a:t>
            </a:r>
            <a:r>
              <a:rPr lang="en"/>
              <a:t> un método de estimación que permita dar una idea de la magnitud de las tareas a realizar y </a:t>
            </a:r>
            <a:r>
              <a:rPr lang="en"/>
              <a:t>cuánto</a:t>
            </a:r>
            <a:r>
              <a:rPr lang="en"/>
              <a:t> tiempo van a tardar.</a:t>
            </a:r>
            <a:endParaRPr/>
          </a:p>
          <a:p>
            <a:pPr indent="0" lvl="0" marL="0" rtl="0" algn="l">
              <a:spcBef>
                <a:spcPts val="1600"/>
              </a:spcBef>
              <a:spcAft>
                <a:spcPts val="0"/>
              </a:spcAft>
              <a:buNone/>
            </a:pPr>
            <a:r>
              <a:rPr lang="en"/>
              <a:t>Para poder realizar esto, hay dos conceptos que se deben utilizar:</a:t>
            </a:r>
            <a:endParaRPr/>
          </a:p>
          <a:p>
            <a:pPr indent="-311150" lvl="0" marL="457200" rtl="0" algn="l">
              <a:spcBef>
                <a:spcPts val="1600"/>
              </a:spcBef>
              <a:spcAft>
                <a:spcPts val="0"/>
              </a:spcAft>
              <a:buSzPts val="1300"/>
              <a:buChar char="-"/>
            </a:pPr>
            <a:r>
              <a:rPr lang="en"/>
              <a:t>Dimensionar historias entre ellas mismas</a:t>
            </a:r>
            <a:endParaRPr/>
          </a:p>
          <a:p>
            <a:pPr indent="-311150" lvl="0" marL="457200" rtl="0" algn="l">
              <a:spcBef>
                <a:spcPts val="0"/>
              </a:spcBef>
              <a:spcAft>
                <a:spcPts val="0"/>
              </a:spcAft>
              <a:buSzPts val="1300"/>
              <a:buChar char="-"/>
            </a:pPr>
            <a:r>
              <a:rPr lang="en"/>
              <a:t>Un sistema basado en puntos para seguir el progreso</a:t>
            </a:r>
            <a:endParaRPr/>
          </a:p>
          <a:p>
            <a:pPr indent="0" lvl="0" marL="0" rtl="0" algn="l">
              <a:spcBef>
                <a:spcPts val="1600"/>
              </a:spcBef>
              <a:spcAft>
                <a:spcPts val="1600"/>
              </a:spcAft>
              <a:buNone/>
            </a:pPr>
            <a:r>
              <a:t/>
            </a:r>
            <a:endParaRPr/>
          </a:p>
        </p:txBody>
      </p:sp>
      <p:pic>
        <p:nvPicPr>
          <p:cNvPr id="172" name="Google Shape;172;p19"/>
          <p:cNvPicPr preferRelativeResize="0"/>
          <p:nvPr/>
        </p:nvPicPr>
        <p:blipFill>
          <a:blip r:embed="rId3">
            <a:alphaModFix/>
          </a:blip>
          <a:stretch>
            <a:fillRect/>
          </a:stretch>
        </p:blipFill>
        <p:spPr>
          <a:xfrm>
            <a:off x="2887162" y="2571750"/>
            <a:ext cx="3257525" cy="207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367600" y="295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Dimensionamiento de historias</a:t>
            </a:r>
            <a:endParaRPr sz="1500"/>
          </a:p>
        </p:txBody>
      </p:sp>
      <p:sp>
        <p:nvSpPr>
          <p:cNvPr id="178" name="Google Shape;178;p20"/>
          <p:cNvSpPr txBox="1"/>
          <p:nvPr>
            <p:ph idx="1" type="body"/>
          </p:nvPr>
        </p:nvSpPr>
        <p:spPr>
          <a:xfrm>
            <a:off x="479775" y="691450"/>
            <a:ext cx="4127400" cy="3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dimensionar historias, las historias más grandes y complejas se pueden expresar en términos de diferentes historias </a:t>
            </a:r>
            <a:r>
              <a:rPr lang="en"/>
              <a:t>más</a:t>
            </a:r>
            <a:r>
              <a:rPr lang="en"/>
              <a:t> pequeñas, y se puede hacer una estimación de estas. Por ejemplo calcular </a:t>
            </a:r>
            <a:r>
              <a:rPr lang="en"/>
              <a:t>cuánto</a:t>
            </a:r>
            <a:r>
              <a:rPr lang="en"/>
              <a:t> tiempo se tarda en comer 14 galletas sabiendo </a:t>
            </a:r>
            <a:r>
              <a:rPr lang="en"/>
              <a:t>cuánto</a:t>
            </a:r>
            <a:r>
              <a:rPr lang="en"/>
              <a:t> tarda en comer una sola , pero...</a:t>
            </a:r>
            <a:endParaRPr/>
          </a:p>
          <a:p>
            <a:pPr indent="0" lvl="0" marL="0" rtl="0" algn="l">
              <a:spcBef>
                <a:spcPts val="1600"/>
              </a:spcBef>
              <a:spcAft>
                <a:spcPts val="0"/>
              </a:spcAft>
              <a:buNone/>
            </a:pPr>
            <a:r>
              <a:rPr b="1" lang="en"/>
              <a:t> ¿</a:t>
            </a:r>
            <a:r>
              <a:rPr b="1" lang="en"/>
              <a:t>Qué</a:t>
            </a:r>
            <a:r>
              <a:rPr b="1" lang="en"/>
              <a:t> pasa cuando se manejan conceptos desconocidos y extraños?</a:t>
            </a:r>
            <a:endParaRPr b="1"/>
          </a:p>
          <a:p>
            <a:pPr indent="0" lvl="0" marL="0" rtl="0" algn="l">
              <a:spcBef>
                <a:spcPts val="1600"/>
              </a:spcBef>
              <a:spcAft>
                <a:spcPts val="0"/>
              </a:spcAft>
              <a:buNone/>
            </a:pPr>
            <a:r>
              <a:rPr lang="en"/>
              <a:t> Se debe estimar </a:t>
            </a:r>
            <a:r>
              <a:rPr b="1" lang="en"/>
              <a:t>relativamente </a:t>
            </a:r>
            <a:r>
              <a:rPr lang="en"/>
              <a:t>y no </a:t>
            </a:r>
            <a:r>
              <a:rPr b="1" lang="en"/>
              <a:t>absolutamente.</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pic>
        <p:nvPicPr>
          <p:cNvPr id="179" name="Google Shape;179;p20"/>
          <p:cNvPicPr preferRelativeResize="0"/>
          <p:nvPr/>
        </p:nvPicPr>
        <p:blipFill>
          <a:blip r:embed="rId3">
            <a:alphaModFix/>
          </a:blip>
          <a:stretch>
            <a:fillRect/>
          </a:stretch>
        </p:blipFill>
        <p:spPr>
          <a:xfrm>
            <a:off x="4649975" y="691450"/>
            <a:ext cx="4232025" cy="3392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67600" y="295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7.3 Sistemas basados en puntajes ¿Cómo funcionan?</a:t>
            </a:r>
            <a:endParaRPr sz="1500"/>
          </a:p>
        </p:txBody>
      </p:sp>
      <p:sp>
        <p:nvSpPr>
          <p:cNvPr id="185" name="Google Shape;185;p21"/>
          <p:cNvSpPr txBox="1"/>
          <p:nvPr>
            <p:ph idx="1" type="body"/>
          </p:nvPr>
        </p:nvSpPr>
        <p:spPr>
          <a:xfrm>
            <a:off x="479775" y="691450"/>
            <a:ext cx="4127400" cy="3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Asignando una cantidad de puntos a diferentes tareas se puede tener una idea de qué tan </a:t>
            </a:r>
            <a:r>
              <a:rPr lang="en"/>
              <a:t>difíciles</a:t>
            </a:r>
            <a:r>
              <a:rPr lang="en"/>
              <a:t> son y qué tanto tiempo se tardan en realizar.</a:t>
            </a:r>
            <a:endParaRPr/>
          </a:p>
          <a:p>
            <a:pPr indent="0" lvl="0" marL="0" rtl="0" algn="l">
              <a:spcBef>
                <a:spcPts val="1600"/>
              </a:spcBef>
              <a:spcAft>
                <a:spcPts val="0"/>
              </a:spcAft>
              <a:buNone/>
            </a:pPr>
            <a:r>
              <a:rPr lang="en"/>
              <a:t>Usando </a:t>
            </a:r>
            <a:r>
              <a:rPr lang="en"/>
              <a:t>técnicas</a:t>
            </a:r>
            <a:r>
              <a:rPr lang="en"/>
              <a:t> como </a:t>
            </a:r>
            <a:r>
              <a:rPr b="1" lang="en"/>
              <a:t>Poker de planeación </a:t>
            </a:r>
            <a:r>
              <a:rPr lang="en"/>
              <a:t>y la </a:t>
            </a:r>
            <a:r>
              <a:rPr b="1" lang="en"/>
              <a:t>triangulación</a:t>
            </a:r>
            <a:r>
              <a:rPr b="1" lang="en"/>
              <a:t> </a:t>
            </a:r>
            <a:r>
              <a:rPr lang="en"/>
              <a:t> se puede tener una estimación de puntos bastante precisa, lo cual permitirá organizar mejor el trabajo.</a:t>
            </a:r>
            <a:endParaRPr/>
          </a:p>
          <a:p>
            <a:pPr indent="0" lvl="0" marL="0" rtl="0" algn="l">
              <a:spcBef>
                <a:spcPts val="1600"/>
              </a:spcBef>
              <a:spcAft>
                <a:spcPts val="1600"/>
              </a:spcAft>
              <a:buNone/>
            </a:pPr>
            <a:r>
              <a:t/>
            </a:r>
            <a:endParaRPr/>
          </a:p>
        </p:txBody>
      </p:sp>
      <p:sp>
        <p:nvSpPr>
          <p:cNvPr id="186" name="Google Shape;186;p21"/>
          <p:cNvSpPr/>
          <p:nvPr/>
        </p:nvSpPr>
        <p:spPr>
          <a:xfrm>
            <a:off x="5076450" y="2724250"/>
            <a:ext cx="3233400" cy="1714500"/>
          </a:xfrm>
          <a:prstGeom prst="round2DiagRect">
            <a:avLst>
              <a:gd fmla="val 16667" name="adj1"/>
              <a:gd fmla="val 0" name="adj2"/>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La </a:t>
            </a:r>
            <a:r>
              <a:rPr b="1" lang="en"/>
              <a:t>sabiduría</a:t>
            </a:r>
            <a:r>
              <a:rPr b="1" lang="en"/>
              <a:t> de las multitudes: </a:t>
            </a:r>
            <a:r>
              <a:rPr lang="en"/>
              <a:t>Un estimado que proviene de grandes multitudes es </a:t>
            </a:r>
            <a:r>
              <a:rPr lang="en"/>
              <a:t>más</a:t>
            </a:r>
            <a:r>
              <a:rPr lang="en"/>
              <a:t> preciso que la </a:t>
            </a:r>
            <a:r>
              <a:rPr lang="en"/>
              <a:t>opinión</a:t>
            </a:r>
            <a:r>
              <a:rPr lang="en"/>
              <a:t> de un único experto</a:t>
            </a:r>
            <a:endParaRPr/>
          </a:p>
        </p:txBody>
      </p:sp>
      <p:pic>
        <p:nvPicPr>
          <p:cNvPr id="187" name="Google Shape;187;p21"/>
          <p:cNvPicPr preferRelativeResize="0"/>
          <p:nvPr/>
        </p:nvPicPr>
        <p:blipFill>
          <a:blip r:embed="rId3">
            <a:alphaModFix/>
          </a:blip>
          <a:stretch>
            <a:fillRect/>
          </a:stretch>
        </p:blipFill>
        <p:spPr>
          <a:xfrm>
            <a:off x="1374375" y="2638800"/>
            <a:ext cx="2172376" cy="2209675"/>
          </a:xfrm>
          <a:prstGeom prst="rect">
            <a:avLst/>
          </a:prstGeom>
          <a:noFill/>
          <a:ln>
            <a:noFill/>
          </a:ln>
        </p:spPr>
      </p:pic>
      <p:pic>
        <p:nvPicPr>
          <p:cNvPr id="188" name="Google Shape;188;p21"/>
          <p:cNvPicPr preferRelativeResize="0"/>
          <p:nvPr/>
        </p:nvPicPr>
        <p:blipFill>
          <a:blip r:embed="rId4">
            <a:alphaModFix/>
          </a:blip>
          <a:stretch>
            <a:fillRect/>
          </a:stretch>
        </p:blipFill>
        <p:spPr>
          <a:xfrm>
            <a:off x="4518525" y="842150"/>
            <a:ext cx="4349249" cy="1643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